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embeddedFontLst>
    <p:embeddedFont>
      <p:font typeface="Arial Black" panose="020B0A04020102020204" pitchFamily="34" charset="0"/>
      <p:regular r:id="rId11"/>
      <p:bold r:id="rId12"/>
    </p:embeddedFont>
    <p:embeddedFont>
      <p:font typeface="Arial Narrow" panose="020B0606020202030204" pitchFamily="3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14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ustomXml" Target="../customXml/item3.xml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21b041be45_1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21b041be45_1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chemeClr val="dk1"/>
              </a:solidFill>
            </a:endParaRPr>
          </a:p>
        </p:txBody>
      </p:sp>
      <p:sp>
        <p:nvSpPr>
          <p:cNvPr id="79" name="Google Shape;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44ff76185a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44ff76185a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</a:endParaRPr>
          </a:p>
        </p:txBody>
      </p:sp>
      <p:sp>
        <p:nvSpPr>
          <p:cNvPr id="99" name="Google Shape;9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7255c9943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7255c9943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44ff76185a_0_5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381000"/>
            <a:ext cx="5486400" cy="411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g344ff76185a_0_564:notes"/>
          <p:cNvSpPr txBox="1">
            <a:spLocks noGrp="1"/>
          </p:cNvSpPr>
          <p:nvPr>
            <p:ph type="body" idx="1"/>
          </p:nvPr>
        </p:nvSpPr>
        <p:spPr>
          <a:xfrm>
            <a:off x="685802" y="4648207"/>
            <a:ext cx="5486400" cy="3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75" tIns="45675" rIns="91375" bIns="456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  <p:sp>
        <p:nvSpPr>
          <p:cNvPr id="122" name="Google Shape;122;g344ff76185a_0_564:notes"/>
          <p:cNvSpPr txBox="1">
            <a:spLocks noGrp="1"/>
          </p:cNvSpPr>
          <p:nvPr>
            <p:ph type="sldNum" idx="12"/>
          </p:nvPr>
        </p:nvSpPr>
        <p:spPr>
          <a:xfrm>
            <a:off x="3884624" y="868522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75" tIns="45675" rIns="91375" bIns="456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44ff76185a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g344ff76185a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endParaRPr sz="12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4" name="Google Shape;14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title" idx="2"/>
          </p:nvPr>
        </p:nvSpPr>
        <p:spPr>
          <a:xfrm>
            <a:off x="227125" y="228975"/>
            <a:ext cx="5561700" cy="5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E46962"/>
          </p15:clr>
        </p15:guide>
        <p15:guide id="2" pos="2880">
          <p15:clr>
            <a:srgbClr val="E46962"/>
          </p15:clr>
        </p15:guide>
        <p15:guide id="3" pos="144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3" name="Google Shape;53;p11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title" idx="2"/>
          </p:nvPr>
        </p:nvSpPr>
        <p:spPr>
          <a:xfrm>
            <a:off x="227125" y="228975"/>
            <a:ext cx="5561700" cy="5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, 2 Pic">
  <p:cSld name="2 Column, 2 Pic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title"/>
          </p:nvPr>
        </p:nvSpPr>
        <p:spPr>
          <a:xfrm>
            <a:off x="752888" y="274638"/>
            <a:ext cx="7400400" cy="7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32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>
            <a:spLocks noGrp="1"/>
          </p:cNvSpPr>
          <p:nvPr>
            <p:ph type="pic" idx="2"/>
          </p:nvPr>
        </p:nvSpPr>
        <p:spPr>
          <a:xfrm>
            <a:off x="762001" y="1219200"/>
            <a:ext cx="3733800" cy="16002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61" name="Google Shape;61;p13"/>
          <p:cNvSpPr>
            <a:spLocks noGrp="1"/>
          </p:cNvSpPr>
          <p:nvPr>
            <p:ph type="pic" idx="3"/>
          </p:nvPr>
        </p:nvSpPr>
        <p:spPr>
          <a:xfrm>
            <a:off x="4953000" y="1219200"/>
            <a:ext cx="3733800" cy="16002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62" name="Google Shape;62;p13"/>
          <p:cNvSpPr txBox="1">
            <a:spLocks noGrp="1"/>
          </p:cNvSpPr>
          <p:nvPr>
            <p:ph type="body" idx="1"/>
          </p:nvPr>
        </p:nvSpPr>
        <p:spPr>
          <a:xfrm>
            <a:off x="752888" y="3048000"/>
            <a:ext cx="3742800" cy="31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7336F"/>
              </a:buClr>
              <a:buSzPts val="2800"/>
              <a:buChar char="•"/>
              <a:defRPr sz="2800" b="0">
                <a:solidFill>
                  <a:srgbClr val="07336F"/>
                </a:solidFill>
              </a:defRPr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7336F"/>
              </a:buClr>
              <a:buSzPts val="2400"/>
              <a:buChar char="•"/>
              <a:defRPr sz="2400">
                <a:solidFill>
                  <a:srgbClr val="07336F"/>
                </a:solidFill>
              </a:defRPr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2000"/>
              <a:buChar char="•"/>
              <a:defRPr sz="2000">
                <a:solidFill>
                  <a:srgbClr val="07336F"/>
                </a:solidFill>
              </a:defRPr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Char char="•"/>
              <a:defRPr sz="1800">
                <a:solidFill>
                  <a:srgbClr val="07336F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7336F"/>
              </a:buClr>
              <a:buSzPts val="1600"/>
              <a:buChar char="•"/>
              <a:defRPr sz="1600">
                <a:solidFill>
                  <a:srgbClr val="07336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body" idx="4"/>
          </p:nvPr>
        </p:nvSpPr>
        <p:spPr>
          <a:xfrm>
            <a:off x="4953000" y="3048000"/>
            <a:ext cx="3742800" cy="31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7336F"/>
              </a:buClr>
              <a:buSzPts val="2800"/>
              <a:buChar char="•"/>
              <a:defRPr sz="2800" b="0">
                <a:solidFill>
                  <a:srgbClr val="07336F"/>
                </a:solidFill>
              </a:defRPr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7336F"/>
              </a:buClr>
              <a:buSzPts val="2400"/>
              <a:buChar char="•"/>
              <a:defRPr sz="2400">
                <a:solidFill>
                  <a:srgbClr val="07336F"/>
                </a:solidFill>
              </a:defRPr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2000"/>
              <a:buChar char="•"/>
              <a:defRPr sz="2000">
                <a:solidFill>
                  <a:srgbClr val="07336F"/>
                </a:solidFill>
              </a:defRPr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Char char="•"/>
              <a:defRPr sz="1800">
                <a:solidFill>
                  <a:srgbClr val="07336F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7336F"/>
              </a:buClr>
              <a:buSzPts val="1600"/>
              <a:buChar char="•"/>
              <a:defRPr sz="1600">
                <a:solidFill>
                  <a:srgbClr val="07336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, Small Pic">
  <p:cSld name="2 Column, Small Pic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752888" y="274638"/>
            <a:ext cx="7400400" cy="7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32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4"/>
          <p:cNvSpPr>
            <a:spLocks noGrp="1"/>
          </p:cNvSpPr>
          <p:nvPr>
            <p:ph type="pic" idx="2"/>
          </p:nvPr>
        </p:nvSpPr>
        <p:spPr>
          <a:xfrm>
            <a:off x="4953000" y="1219200"/>
            <a:ext cx="3733800" cy="19812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67" name="Google Shape;67;p14"/>
          <p:cNvSpPr txBox="1">
            <a:spLocks noGrp="1"/>
          </p:cNvSpPr>
          <p:nvPr>
            <p:ph type="body" idx="1"/>
          </p:nvPr>
        </p:nvSpPr>
        <p:spPr>
          <a:xfrm>
            <a:off x="752888" y="1219200"/>
            <a:ext cx="37428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7336F"/>
              </a:buClr>
              <a:buSzPts val="2800"/>
              <a:buChar char="•"/>
              <a:defRPr sz="2800" b="0">
                <a:solidFill>
                  <a:srgbClr val="07336F"/>
                </a:solidFill>
              </a:defRPr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7336F"/>
              </a:buClr>
              <a:buSzPts val="2400"/>
              <a:buChar char="•"/>
              <a:defRPr sz="2400">
                <a:solidFill>
                  <a:srgbClr val="07336F"/>
                </a:solidFill>
              </a:defRPr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2000"/>
              <a:buChar char="•"/>
              <a:defRPr sz="2000">
                <a:solidFill>
                  <a:srgbClr val="07336F"/>
                </a:solidFill>
              </a:defRPr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Char char="•"/>
              <a:defRPr sz="1800">
                <a:solidFill>
                  <a:srgbClr val="07336F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7336F"/>
              </a:buClr>
              <a:buSzPts val="1600"/>
              <a:buChar char="•"/>
              <a:defRPr sz="1600">
                <a:solidFill>
                  <a:srgbClr val="07336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body" idx="3"/>
          </p:nvPr>
        </p:nvSpPr>
        <p:spPr>
          <a:xfrm>
            <a:off x="4953000" y="3429000"/>
            <a:ext cx="37428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7336F"/>
              </a:buClr>
              <a:buSzPts val="2800"/>
              <a:buChar char="•"/>
              <a:defRPr sz="2800" b="0">
                <a:solidFill>
                  <a:srgbClr val="07336F"/>
                </a:solidFill>
              </a:defRPr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7336F"/>
              </a:buClr>
              <a:buSzPts val="2400"/>
              <a:buChar char="•"/>
              <a:defRPr sz="2400">
                <a:solidFill>
                  <a:srgbClr val="07336F"/>
                </a:solidFill>
              </a:defRPr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2000"/>
              <a:buChar char="•"/>
              <a:defRPr sz="2000">
                <a:solidFill>
                  <a:srgbClr val="07336F"/>
                </a:solidFill>
              </a:defRPr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Char char="•"/>
              <a:defRPr sz="1800">
                <a:solidFill>
                  <a:srgbClr val="07336F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7336F"/>
              </a:buClr>
              <a:buSzPts val="1600"/>
              <a:buChar char="•"/>
              <a:defRPr sz="1600">
                <a:solidFill>
                  <a:srgbClr val="07336F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 idx="2"/>
          </p:nvPr>
        </p:nvSpPr>
        <p:spPr>
          <a:xfrm>
            <a:off x="227125" y="228975"/>
            <a:ext cx="5561700" cy="5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228600" y="228592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227125" y="228975"/>
            <a:ext cx="5561700" cy="5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227125" y="228975"/>
            <a:ext cx="5561700" cy="5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title"/>
          </p:nvPr>
        </p:nvSpPr>
        <p:spPr>
          <a:xfrm>
            <a:off x="227125" y="228975"/>
            <a:ext cx="5561700" cy="5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title" idx="2"/>
          </p:nvPr>
        </p:nvSpPr>
        <p:spPr>
          <a:xfrm>
            <a:off x="227125" y="228975"/>
            <a:ext cx="5561700" cy="5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 idx="3"/>
          </p:nvPr>
        </p:nvSpPr>
        <p:spPr>
          <a:xfrm>
            <a:off x="228600" y="228600"/>
            <a:ext cx="3676800" cy="8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227125" y="228975"/>
            <a:ext cx="5561700" cy="5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" name="Google Shape;7;p1" descr="Shape&#10;&#10;Description automatically generated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0" y="0"/>
            <a:ext cx="9143997" cy="120131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/>
          <p:nvPr/>
        </p:nvSpPr>
        <p:spPr>
          <a:xfrm>
            <a:off x="0" y="6424863"/>
            <a:ext cx="9144000" cy="433200"/>
          </a:xfrm>
          <a:prstGeom prst="rect">
            <a:avLst/>
          </a:prstGeom>
          <a:solidFill>
            <a:srgbClr val="B2DF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B2DFF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;p1"/>
          <p:cNvSpPr txBox="1"/>
          <p:nvPr/>
        </p:nvSpPr>
        <p:spPr>
          <a:xfrm>
            <a:off x="307759" y="6549193"/>
            <a:ext cx="8534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baseline="30000">
                <a:solidFill>
                  <a:srgbClr val="003087"/>
                </a:solidFill>
                <a:latin typeface="Arial"/>
                <a:ea typeface="Arial"/>
                <a:cs typeface="Arial"/>
                <a:sym typeface="Arial"/>
              </a:rPr>
              <a:t>U.S. Department of Commerce • National Oceanic and Atmospheric Administration • Office of Marine and Aviation Operations</a:t>
            </a:r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227125" y="228975"/>
            <a:ext cx="556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44">
          <p15:clr>
            <a:srgbClr val="E46962"/>
          </p15:clr>
        </p15:guide>
        <p15:guide id="2" orient="horz" pos="14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425" y="-19050"/>
            <a:ext cx="9234852" cy="6896099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244100" y="223950"/>
            <a:ext cx="4530900" cy="24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sz="3700" b="1">
                <a:solidFill>
                  <a:schemeClr val="lt1"/>
                </a:solidFill>
              </a:rPr>
              <a:t>Research Advancements and Partnerships that Support FIRO</a:t>
            </a:r>
            <a:endParaRPr sz="3500" b="1">
              <a:solidFill>
                <a:srgbClr val="FFFFFF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75" name="Google Shape;75;p15"/>
          <p:cNvSpPr txBox="1"/>
          <p:nvPr/>
        </p:nvSpPr>
        <p:spPr>
          <a:xfrm>
            <a:off x="291450" y="2611025"/>
            <a:ext cx="5379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August 6th, 2025</a:t>
            </a:r>
            <a:endParaRPr sz="280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76" name="Google Shape;76;p15"/>
          <p:cNvSpPr txBox="1"/>
          <p:nvPr/>
        </p:nvSpPr>
        <p:spPr>
          <a:xfrm>
            <a:off x="228600" y="5360925"/>
            <a:ext cx="3604200" cy="13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rgbClr val="B2DFF4"/>
                </a:solidFill>
                <a:latin typeface="Arial Narrow"/>
                <a:ea typeface="Arial Narrow"/>
                <a:cs typeface="Arial Narrow"/>
                <a:sym typeface="Arial Narrow"/>
              </a:rPr>
              <a:t>RADM Chad M. Cary, NOAA</a:t>
            </a:r>
            <a:endParaRPr sz="2300" b="1">
              <a:solidFill>
                <a:srgbClr val="B2DFF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B2DFF4"/>
                </a:solidFill>
                <a:latin typeface="Arial Narrow"/>
                <a:ea typeface="Arial Narrow"/>
                <a:cs typeface="Arial Narrow"/>
                <a:sym typeface="Arial Narrow"/>
              </a:rPr>
              <a:t>Director, NOAA Corps &amp; Office of Marine and Aviation Operations</a:t>
            </a:r>
            <a:endParaRPr sz="2200">
              <a:solidFill>
                <a:srgbClr val="B2DFF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6" descr="Shap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120131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230819" y="231588"/>
            <a:ext cx="70362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Atmospheric Rivers Background 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endParaRPr/>
          </a:p>
        </p:txBody>
      </p:sp>
      <p:sp>
        <p:nvSpPr>
          <p:cNvPr id="83" name="Google Shape;83;p16"/>
          <p:cNvSpPr txBox="1"/>
          <p:nvPr/>
        </p:nvSpPr>
        <p:spPr>
          <a:xfrm>
            <a:off x="226350" y="3524250"/>
            <a:ext cx="8422500" cy="13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257300" marR="0" lvl="2" indent="-241300" algn="l" rtl="0">
              <a:spcBef>
                <a:spcPts val="0"/>
              </a:spcBef>
              <a:spcAft>
                <a:spcPts val="0"/>
              </a:spcAft>
              <a:buClr>
                <a:srgbClr val="0085CA"/>
              </a:buClr>
              <a:buSzPts val="1600"/>
              <a:buFont typeface="Calibri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6"/>
          <p:cNvSpPr/>
          <p:nvPr/>
        </p:nvSpPr>
        <p:spPr>
          <a:xfrm>
            <a:off x="0" y="6424863"/>
            <a:ext cx="9144000" cy="433137"/>
          </a:xfrm>
          <a:prstGeom prst="rect">
            <a:avLst/>
          </a:prstGeom>
          <a:solidFill>
            <a:srgbClr val="B2DF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B2DFF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6"/>
          <p:cNvSpPr txBox="1"/>
          <p:nvPr/>
        </p:nvSpPr>
        <p:spPr>
          <a:xfrm>
            <a:off x="307759" y="6549193"/>
            <a:ext cx="8534400" cy="23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baseline="30000">
                <a:solidFill>
                  <a:srgbClr val="003087"/>
                </a:solidFill>
                <a:latin typeface="Arial"/>
                <a:ea typeface="Arial"/>
                <a:cs typeface="Arial"/>
                <a:sym typeface="Arial"/>
              </a:rPr>
              <a:t>U.S. Department of Commerce • National Oceanic and Atmospheric Administration • Office of Marine and Aviation Operations</a:t>
            </a:r>
            <a:endParaRPr/>
          </a:p>
        </p:txBody>
      </p:sp>
      <p:pic>
        <p:nvPicPr>
          <p:cNvPr id="86" name="Google Shape;86;p16"/>
          <p:cNvPicPr preferRelativeResize="0"/>
          <p:nvPr/>
        </p:nvPicPr>
        <p:blipFill rotWithShape="1">
          <a:blip r:embed="rId4">
            <a:alphaModFix/>
          </a:blip>
          <a:srcRect t="18518" b="23483"/>
          <a:stretch/>
        </p:blipFill>
        <p:spPr>
          <a:xfrm>
            <a:off x="919476" y="1314650"/>
            <a:ext cx="7036251" cy="2096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19475" y="3477038"/>
            <a:ext cx="7036249" cy="2833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7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2645900"/>
            <a:ext cx="5978201" cy="36939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7"/>
          <p:cNvSpPr txBox="1"/>
          <p:nvPr/>
        </p:nvSpPr>
        <p:spPr>
          <a:xfrm>
            <a:off x="228600" y="228600"/>
            <a:ext cx="52242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Atmospheric Rivers- Historical Support &amp; Budget</a:t>
            </a:r>
            <a:endParaRPr/>
          </a:p>
        </p:txBody>
      </p:sp>
      <p:pic>
        <p:nvPicPr>
          <p:cNvPr id="94" name="Google Shape;94;p17"/>
          <p:cNvPicPr preferRelativeResize="0"/>
          <p:nvPr/>
        </p:nvPicPr>
        <p:blipFill rotWithShape="1">
          <a:blip r:embed="rId4">
            <a:alphaModFix/>
          </a:blip>
          <a:srcRect t="16506"/>
          <a:stretch/>
        </p:blipFill>
        <p:spPr>
          <a:xfrm>
            <a:off x="6421350" y="4628552"/>
            <a:ext cx="2427575" cy="146505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7"/>
          <p:cNvSpPr txBox="1"/>
          <p:nvPr/>
        </p:nvSpPr>
        <p:spPr>
          <a:xfrm>
            <a:off x="105150" y="1348475"/>
            <a:ext cx="8933700" cy="14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800"/>
              <a:buChar char="●"/>
            </a:pPr>
            <a:r>
              <a:rPr lang="en-US" sz="1800">
                <a:solidFill>
                  <a:srgbClr val="0A4595"/>
                </a:solidFill>
              </a:rPr>
              <a:t>First mission flights in support of Atmospheric Rivers research and reconnaissance was in 2014. Since then, NOAA has flown </a:t>
            </a:r>
            <a:r>
              <a:rPr lang="en-US" sz="1800" b="1">
                <a:solidFill>
                  <a:srgbClr val="0A4595"/>
                </a:solidFill>
              </a:rPr>
              <a:t>1,300.4 hours</a:t>
            </a:r>
            <a:r>
              <a:rPr lang="en-US" sz="1800">
                <a:solidFill>
                  <a:srgbClr val="0A4595"/>
                </a:solidFill>
              </a:rPr>
              <a:t> on the NOAA Gulfstream IV.</a:t>
            </a:r>
            <a:endParaRPr sz="1800">
              <a:solidFill>
                <a:srgbClr val="0A4595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800"/>
              <a:buChar char="●"/>
            </a:pPr>
            <a:r>
              <a:rPr lang="en-US" sz="1800">
                <a:solidFill>
                  <a:srgbClr val="0A4595"/>
                </a:solidFill>
              </a:rPr>
              <a:t>Total AR budget has increased by $590,000 from FY22 to FY25</a:t>
            </a:r>
            <a:endParaRPr sz="1800">
              <a:solidFill>
                <a:srgbClr val="0A4595"/>
              </a:solidFill>
            </a:endParaRPr>
          </a:p>
        </p:txBody>
      </p:sp>
      <p:pic>
        <p:nvPicPr>
          <p:cNvPr id="96" name="Google Shape;9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21350" y="2883525"/>
            <a:ext cx="2427574" cy="1356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8" descr="Shap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7" cy="1201311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8"/>
          <p:cNvSpPr txBox="1"/>
          <p:nvPr/>
        </p:nvSpPr>
        <p:spPr>
          <a:xfrm>
            <a:off x="228590" y="369806"/>
            <a:ext cx="5929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NOAA Pilot Staffing</a:t>
            </a:r>
            <a:endParaRPr sz="2400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210775" y="1447825"/>
            <a:ext cx="8702400" cy="20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0A4595"/>
                </a:solidFill>
              </a:rPr>
              <a:t>NOAA Commissioned Officer Corps - Scientific and operational experts at the front of the airplane to better serve our customers.</a:t>
            </a:r>
            <a:endParaRPr sz="2600" b="1">
              <a:solidFill>
                <a:srgbClr val="0A4595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>
              <a:solidFill>
                <a:srgbClr val="0A4595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800"/>
              <a:buChar char="●"/>
            </a:pPr>
            <a:r>
              <a:rPr lang="en-US" sz="1800">
                <a:solidFill>
                  <a:srgbClr val="0A4595"/>
                </a:solidFill>
              </a:rPr>
              <a:t> BOTC 146: NOAA Corps gained 21 new officers on July 10th, 2025 </a:t>
            </a:r>
            <a:endParaRPr sz="1800">
              <a:solidFill>
                <a:srgbClr val="0A4595"/>
              </a:solidFill>
            </a:endParaRP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800"/>
              <a:buChar char="○"/>
            </a:pPr>
            <a:r>
              <a:rPr lang="en-US" sz="1800">
                <a:solidFill>
                  <a:srgbClr val="0A4595"/>
                </a:solidFill>
              </a:rPr>
              <a:t>12 officers are on the Direct to Aviation track</a:t>
            </a:r>
            <a:endParaRPr sz="1800">
              <a:solidFill>
                <a:srgbClr val="0A4595"/>
              </a:solidFill>
            </a:endParaRPr>
          </a:p>
        </p:txBody>
      </p:sp>
      <p:sp>
        <p:nvSpPr>
          <p:cNvPr id="104" name="Google Shape;104;p18"/>
          <p:cNvSpPr/>
          <p:nvPr/>
        </p:nvSpPr>
        <p:spPr>
          <a:xfrm>
            <a:off x="0" y="6424863"/>
            <a:ext cx="9144000" cy="433137"/>
          </a:xfrm>
          <a:prstGeom prst="rect">
            <a:avLst/>
          </a:prstGeom>
          <a:solidFill>
            <a:srgbClr val="B2DF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B2DFF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8"/>
          <p:cNvSpPr txBox="1"/>
          <p:nvPr/>
        </p:nvSpPr>
        <p:spPr>
          <a:xfrm>
            <a:off x="307759" y="6549193"/>
            <a:ext cx="8534400" cy="23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baseline="30000">
                <a:solidFill>
                  <a:srgbClr val="003087"/>
                </a:solidFill>
                <a:latin typeface="Arial"/>
                <a:ea typeface="Arial"/>
                <a:cs typeface="Arial"/>
                <a:sym typeface="Arial"/>
              </a:rPr>
              <a:t>U.S. Department of Commerce • National Oceanic and Atmospheric Administration • Office of Marine and Aviation Operations</a:t>
            </a:r>
            <a:endParaRPr/>
          </a:p>
        </p:txBody>
      </p:sp>
      <p:pic>
        <p:nvPicPr>
          <p:cNvPr id="106" name="Google Shape;10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81187" y="3850736"/>
            <a:ext cx="2187525" cy="218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8"/>
          <p:cNvPicPr preferRelativeResize="0"/>
          <p:nvPr/>
        </p:nvPicPr>
        <p:blipFill rotWithShape="1">
          <a:blip r:embed="rId5">
            <a:alphaModFix/>
          </a:blip>
          <a:srcRect l="8425" r="19132"/>
          <a:stretch/>
        </p:blipFill>
        <p:spPr>
          <a:xfrm>
            <a:off x="236725" y="3625425"/>
            <a:ext cx="3068623" cy="2638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8"/>
          <p:cNvPicPr preferRelativeResize="0"/>
          <p:nvPr/>
        </p:nvPicPr>
        <p:blipFill rotWithShape="1">
          <a:blip r:embed="rId6">
            <a:alphaModFix/>
          </a:blip>
          <a:srcRect l="10542" r="6179"/>
          <a:stretch/>
        </p:blipFill>
        <p:spPr>
          <a:xfrm>
            <a:off x="5844544" y="3663994"/>
            <a:ext cx="3068630" cy="25610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/>
          <p:nvPr/>
        </p:nvSpPr>
        <p:spPr>
          <a:xfrm>
            <a:off x="353350" y="0"/>
            <a:ext cx="59007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98462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200" b="1" i="0" u="none" strike="noStrike" cap="none">
              <a:solidFill>
                <a:srgbClr val="002B7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NOAA AR Mission</a:t>
            </a:r>
            <a:endParaRPr sz="2400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7336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9"/>
          <p:cNvSpPr txBox="1">
            <a:spLocks noGrp="1"/>
          </p:cNvSpPr>
          <p:nvPr>
            <p:ph type="body" idx="1"/>
          </p:nvPr>
        </p:nvSpPr>
        <p:spPr>
          <a:xfrm>
            <a:off x="353350" y="4026150"/>
            <a:ext cx="4059000" cy="20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A4595"/>
                </a:solidFill>
              </a:rPr>
              <a:t>Present:</a:t>
            </a:r>
            <a:endParaRPr sz="2000" b="1">
              <a:solidFill>
                <a:srgbClr val="0A4595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A4595"/>
                </a:solidFill>
              </a:rPr>
              <a:t>NOAA’s Gulfstream IV-SP (G-IV)</a:t>
            </a:r>
            <a:endParaRPr sz="2000" b="1">
              <a:solidFill>
                <a:srgbClr val="0A4595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A4595"/>
              </a:buClr>
              <a:buSzPts val="1800"/>
              <a:buChar char="●"/>
            </a:pPr>
            <a:r>
              <a:rPr lang="en-US" sz="1800">
                <a:solidFill>
                  <a:srgbClr val="0A4595"/>
                </a:solidFill>
              </a:rPr>
              <a:t>Flight Altitude: 40,000 ft - 45,000 ft</a:t>
            </a:r>
            <a:endParaRPr sz="1800">
              <a:solidFill>
                <a:srgbClr val="0A4595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800"/>
              <a:buChar char="●"/>
            </a:pPr>
            <a:r>
              <a:rPr lang="en-US" sz="1800">
                <a:solidFill>
                  <a:srgbClr val="0A4595"/>
                </a:solidFill>
              </a:rPr>
              <a:t>2025: One G-IV</a:t>
            </a:r>
            <a:endParaRPr sz="1800">
              <a:solidFill>
                <a:srgbClr val="0A4595"/>
              </a:solidFill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600"/>
              <a:buChar char="●"/>
            </a:pPr>
            <a:r>
              <a:rPr lang="en-US" sz="1800">
                <a:solidFill>
                  <a:srgbClr val="0A4595"/>
                </a:solidFill>
              </a:rPr>
              <a:t>New equipment to include: High Altitude MMIC Sounding Radiometer (HASMR) </a:t>
            </a:r>
            <a:endParaRPr sz="1600">
              <a:solidFill>
                <a:srgbClr val="0A4595"/>
              </a:solidFill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115" name="Google Shape;115;p19"/>
          <p:cNvPicPr preferRelativeResize="0"/>
          <p:nvPr/>
        </p:nvPicPr>
        <p:blipFill rotWithShape="1">
          <a:blip r:embed="rId3">
            <a:alphaModFix/>
          </a:blip>
          <a:srcRect t="2604" b="561"/>
          <a:stretch/>
        </p:blipFill>
        <p:spPr>
          <a:xfrm>
            <a:off x="594000" y="1453700"/>
            <a:ext cx="3577700" cy="231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1175" y="2019975"/>
            <a:ext cx="2198349" cy="1272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9000" y="2019975"/>
            <a:ext cx="2198349" cy="1272724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9"/>
          <p:cNvSpPr txBox="1">
            <a:spLocks noGrp="1"/>
          </p:cNvSpPr>
          <p:nvPr>
            <p:ph type="body" idx="2"/>
          </p:nvPr>
        </p:nvSpPr>
        <p:spPr>
          <a:xfrm>
            <a:off x="4541525" y="4026150"/>
            <a:ext cx="4059000" cy="20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A4595"/>
                </a:solidFill>
              </a:rPr>
              <a:t>Future:</a:t>
            </a:r>
            <a:endParaRPr sz="2000" b="1">
              <a:solidFill>
                <a:srgbClr val="0A4595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A4595"/>
                </a:solidFill>
              </a:rPr>
              <a:t>NOAA’s Gulfstream G-550 (x2)</a:t>
            </a:r>
            <a:endParaRPr sz="2000" b="1">
              <a:solidFill>
                <a:srgbClr val="0A4595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A4595"/>
              </a:buClr>
              <a:buSzPts val="1800"/>
              <a:buChar char="●"/>
            </a:pPr>
            <a:r>
              <a:rPr lang="en-US" sz="1800">
                <a:solidFill>
                  <a:srgbClr val="0A4595"/>
                </a:solidFill>
              </a:rPr>
              <a:t>Flight Altitude: max 51,000 ft</a:t>
            </a:r>
            <a:endParaRPr sz="1800">
              <a:solidFill>
                <a:srgbClr val="0A4595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800"/>
              <a:buChar char="●"/>
            </a:pPr>
            <a:r>
              <a:rPr lang="en-US" sz="1800">
                <a:solidFill>
                  <a:srgbClr val="0A4595"/>
                </a:solidFill>
              </a:rPr>
              <a:t>2026: G-IV to G-550 transition</a:t>
            </a:r>
            <a:endParaRPr sz="1800">
              <a:solidFill>
                <a:srgbClr val="0A4595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800"/>
              <a:buChar char="●"/>
            </a:pPr>
            <a:r>
              <a:rPr lang="en-US" sz="1800">
                <a:solidFill>
                  <a:srgbClr val="0A4595"/>
                </a:solidFill>
              </a:rPr>
              <a:t>2027-2028: Two G-550s fully operational</a:t>
            </a:r>
            <a:endParaRPr sz="1800">
              <a:solidFill>
                <a:srgbClr val="0A4595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1600">
              <a:solidFill>
                <a:srgbClr val="0A4595"/>
              </a:solidFill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0"/>
          <p:cNvSpPr txBox="1"/>
          <p:nvPr/>
        </p:nvSpPr>
        <p:spPr>
          <a:xfrm>
            <a:off x="0" y="0"/>
            <a:ext cx="91440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98462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200" b="1" i="0" u="none" strike="noStrike" cap="none">
              <a:solidFill>
                <a:srgbClr val="002B7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FY25 Atmospheric Rivers Campaign</a:t>
            </a:r>
            <a:endParaRPr sz="2400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7336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5" name="Google Shape;12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93555" y="2429799"/>
            <a:ext cx="1335181" cy="8905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0"/>
          <p:cNvSpPr txBox="1">
            <a:spLocks noGrp="1"/>
          </p:cNvSpPr>
          <p:nvPr>
            <p:ph type="body" idx="1"/>
          </p:nvPr>
        </p:nvSpPr>
        <p:spPr>
          <a:xfrm>
            <a:off x="361750" y="4005475"/>
            <a:ext cx="4198800" cy="24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900"/>
              <a:buChar char="●"/>
            </a:pPr>
            <a:r>
              <a:rPr lang="en-US" sz="1900">
                <a:solidFill>
                  <a:srgbClr val="0A4595"/>
                </a:solidFill>
              </a:rPr>
              <a:t>Arrival at PHNL on Jan 9</a:t>
            </a:r>
            <a:r>
              <a:rPr lang="en-US" sz="1900" baseline="30000">
                <a:solidFill>
                  <a:srgbClr val="0A4595"/>
                </a:solidFill>
              </a:rPr>
              <a:t>th </a:t>
            </a:r>
            <a:r>
              <a:rPr lang="en-US" sz="1900">
                <a:solidFill>
                  <a:srgbClr val="0A4595"/>
                </a:solidFill>
              </a:rPr>
              <a:t>and</a:t>
            </a:r>
            <a:r>
              <a:rPr lang="en-US" sz="1900" baseline="-25000">
                <a:solidFill>
                  <a:srgbClr val="0A4595"/>
                </a:solidFill>
              </a:rPr>
              <a:t> </a:t>
            </a:r>
            <a:r>
              <a:rPr lang="en-US" sz="1900">
                <a:solidFill>
                  <a:srgbClr val="0A4595"/>
                </a:solidFill>
              </a:rPr>
              <a:t>began flying missions on Jan 23</a:t>
            </a:r>
            <a:r>
              <a:rPr lang="en-US" sz="1900" baseline="30000">
                <a:solidFill>
                  <a:srgbClr val="0A4595"/>
                </a:solidFill>
              </a:rPr>
              <a:t>rd</a:t>
            </a:r>
            <a:endParaRPr sz="1900" baseline="30000">
              <a:solidFill>
                <a:srgbClr val="0A4595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 baseline="30000">
              <a:solidFill>
                <a:srgbClr val="0A4595"/>
              </a:solidFill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900"/>
              <a:buChar char="●"/>
            </a:pPr>
            <a:r>
              <a:rPr lang="en-US" sz="1900">
                <a:solidFill>
                  <a:srgbClr val="0A4595"/>
                </a:solidFill>
              </a:rPr>
              <a:t>Most intensive period of Ops: Feb 1st to Feb 13th – 10 flights in 12 days</a:t>
            </a:r>
            <a:endParaRPr sz="1900">
              <a:solidFill>
                <a:srgbClr val="0A459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0A4595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190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19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highlight>
                <a:srgbClr val="FFFF00"/>
              </a:highlight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19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/>
          </a:p>
        </p:txBody>
      </p:sp>
      <p:sp>
        <p:nvSpPr>
          <p:cNvPr id="127" name="Google Shape;127;p20"/>
          <p:cNvSpPr txBox="1">
            <a:spLocks noGrp="1"/>
          </p:cNvSpPr>
          <p:nvPr>
            <p:ph type="body" idx="3"/>
          </p:nvPr>
        </p:nvSpPr>
        <p:spPr>
          <a:xfrm>
            <a:off x="4861900" y="4005475"/>
            <a:ext cx="3994200" cy="19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900"/>
              <a:buChar char="●"/>
            </a:pPr>
            <a:r>
              <a:rPr lang="en-US" sz="1900">
                <a:solidFill>
                  <a:srgbClr val="0A4595"/>
                </a:solidFill>
              </a:rPr>
              <a:t>AR dropped </a:t>
            </a:r>
            <a:r>
              <a:rPr lang="en-US" sz="1900" b="1">
                <a:solidFill>
                  <a:srgbClr val="0A4595"/>
                </a:solidFill>
              </a:rPr>
              <a:t>624 sondes</a:t>
            </a:r>
            <a:r>
              <a:rPr lang="en-US" sz="1900">
                <a:solidFill>
                  <a:srgbClr val="0A4595"/>
                </a:solidFill>
              </a:rPr>
              <a:t> in 2025 with a 96.5% success rate</a:t>
            </a:r>
            <a:endParaRPr sz="1900">
              <a:solidFill>
                <a:srgbClr val="0A4595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0A4595"/>
              </a:solidFill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900"/>
              <a:buFont typeface="Avenir"/>
              <a:buChar char="●"/>
            </a:pPr>
            <a:r>
              <a:rPr lang="en-US" sz="1900">
                <a:solidFill>
                  <a:srgbClr val="0A4595"/>
                </a:solidFill>
              </a:rPr>
              <a:t>Departed PHNL after full execution of the allocated flight hours - </a:t>
            </a:r>
            <a:r>
              <a:rPr lang="en-US" sz="1900" b="1">
                <a:solidFill>
                  <a:srgbClr val="0A4595"/>
                </a:solidFill>
              </a:rPr>
              <a:t>172 flight hours</a:t>
            </a:r>
            <a:endParaRPr>
              <a:solidFill>
                <a:srgbClr val="0A4595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  <p:pic>
        <p:nvPicPr>
          <p:cNvPr id="128" name="Google Shape;12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40078" y="1444675"/>
            <a:ext cx="2042148" cy="68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361749" y="1521400"/>
            <a:ext cx="2042164" cy="683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59935" y="2429800"/>
            <a:ext cx="890525" cy="89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72600" y="1521400"/>
            <a:ext cx="4198799" cy="232191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0"/>
          <p:cNvSpPr txBox="1"/>
          <p:nvPr/>
        </p:nvSpPr>
        <p:spPr>
          <a:xfrm>
            <a:off x="2892600" y="1521400"/>
            <a:ext cx="3358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b="1">
                <a:solidFill>
                  <a:srgbClr val="0A4595"/>
                </a:solidFill>
              </a:rPr>
              <a:t>Dropsonde Count: 2025 AR Mission</a:t>
            </a:r>
            <a:endParaRPr b="1">
              <a:solidFill>
                <a:srgbClr val="0A4595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>
            <a:spLocks noGrp="1"/>
          </p:cNvSpPr>
          <p:nvPr>
            <p:ph type="title"/>
          </p:nvPr>
        </p:nvSpPr>
        <p:spPr>
          <a:xfrm>
            <a:off x="752888" y="274638"/>
            <a:ext cx="7400400" cy="7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Looking Forward - G550 </a:t>
            </a:r>
            <a:endParaRPr/>
          </a:p>
        </p:txBody>
      </p:sp>
      <p:sp>
        <p:nvSpPr>
          <p:cNvPr id="138" name="Google Shape;138;p21"/>
          <p:cNvSpPr txBox="1">
            <a:spLocks noGrp="1"/>
          </p:cNvSpPr>
          <p:nvPr>
            <p:ph type="body" idx="1"/>
          </p:nvPr>
        </p:nvSpPr>
        <p:spPr>
          <a:xfrm>
            <a:off x="546050" y="3164000"/>
            <a:ext cx="4059000" cy="31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A4595"/>
              </a:buClr>
              <a:buSzPts val="1600"/>
              <a:buChar char="•"/>
            </a:pPr>
            <a:r>
              <a:rPr lang="en-US" sz="1600">
                <a:solidFill>
                  <a:srgbClr val="0A4595"/>
                </a:solidFill>
              </a:rPr>
              <a:t>In the Consolidated Appropriations Act of 2018, NOAA received initial funding to procure a replacement for NOAA’s Gulfstream G-IV.  Additional funding has been provided, and the program is fully funded at $165M. Targeted operation date of March 2026.</a:t>
            </a:r>
            <a:endParaRPr sz="1600">
              <a:solidFill>
                <a:srgbClr val="0A4595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sz="1600">
              <a:solidFill>
                <a:srgbClr val="0A4595"/>
              </a:solidFill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A4595"/>
              </a:buClr>
              <a:buSzPts val="1600"/>
              <a:buChar char="•"/>
            </a:pPr>
            <a:r>
              <a:rPr lang="en-US" sz="1600">
                <a:solidFill>
                  <a:srgbClr val="0A4595"/>
                </a:solidFill>
              </a:rPr>
              <a:t>Initial Operating Capability is for the Tropical Cyclone Surveillance mission, with Tail Doppler Radar, dropsonde, and other sensor enhancements. </a:t>
            </a:r>
            <a:endParaRPr sz="1600">
              <a:solidFill>
                <a:srgbClr val="0A4595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sz="13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139" name="Google Shape;139;p21"/>
          <p:cNvSpPr txBox="1">
            <a:spLocks noGrp="1"/>
          </p:cNvSpPr>
          <p:nvPr>
            <p:ph type="body" idx="4"/>
          </p:nvPr>
        </p:nvSpPr>
        <p:spPr>
          <a:xfrm>
            <a:off x="4794901" y="3164000"/>
            <a:ext cx="4059000" cy="31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A4595"/>
              </a:buClr>
              <a:buSzPts val="1600"/>
              <a:buChar char="•"/>
            </a:pPr>
            <a:r>
              <a:rPr lang="en-US" sz="1600">
                <a:solidFill>
                  <a:srgbClr val="0A4595"/>
                </a:solidFill>
                <a:highlight>
                  <a:schemeClr val="lt1"/>
                </a:highlight>
              </a:rPr>
              <a:t>The House and Senate mark have funding for completing the 2nd G550 with a targeted operational date of 2028.</a:t>
            </a:r>
            <a:endParaRPr sz="1600">
              <a:solidFill>
                <a:srgbClr val="0A4595"/>
              </a:solidFill>
              <a:highlight>
                <a:schemeClr val="lt1"/>
              </a:highlight>
            </a:endParaRPr>
          </a:p>
          <a:p>
            <a:pPr marL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sz="1600">
              <a:solidFill>
                <a:srgbClr val="0A4595"/>
              </a:solidFill>
              <a:highlight>
                <a:schemeClr val="lt1"/>
              </a:highlight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600"/>
              <a:buChar char="•"/>
            </a:pPr>
            <a:r>
              <a:rPr lang="en-US" sz="1600">
                <a:solidFill>
                  <a:srgbClr val="0A4595"/>
                </a:solidFill>
                <a:highlight>
                  <a:schemeClr val="lt1"/>
                </a:highlight>
              </a:rPr>
              <a:t>Initial Altitude of 41,000 – 45,000 ft depending on fuel and instrument load</a:t>
            </a:r>
            <a:endParaRPr sz="1600">
              <a:solidFill>
                <a:srgbClr val="0A4595"/>
              </a:solidFill>
              <a:highlight>
                <a:schemeClr val="lt1"/>
              </a:highlight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1600">
              <a:solidFill>
                <a:srgbClr val="0A4595"/>
              </a:solidFill>
              <a:highlight>
                <a:schemeClr val="lt1"/>
              </a:highlight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4595"/>
              </a:buClr>
              <a:buSzPts val="1600"/>
              <a:buChar char="•"/>
            </a:pPr>
            <a:r>
              <a:rPr lang="en-US" sz="1600">
                <a:solidFill>
                  <a:srgbClr val="0A4595"/>
                </a:solidFill>
                <a:highlight>
                  <a:schemeClr val="lt1"/>
                </a:highlight>
              </a:rPr>
              <a:t>Maximum Altitude of 51,000 ft/Likely Mission Range of 10 hrs with payload, 4,000 nmi (9,075 Km)</a:t>
            </a:r>
            <a:endParaRPr sz="1600">
              <a:solidFill>
                <a:srgbClr val="0A4595"/>
              </a:solidFill>
              <a:highlight>
                <a:schemeClr val="lt1"/>
              </a:highlight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</p:txBody>
      </p:sp>
      <p:pic>
        <p:nvPicPr>
          <p:cNvPr id="140" name="Google Shape;140;p21"/>
          <p:cNvPicPr preferRelativeResize="0"/>
          <p:nvPr/>
        </p:nvPicPr>
        <p:blipFill rotWithShape="1">
          <a:blip r:embed="rId3">
            <a:alphaModFix/>
          </a:blip>
          <a:srcRect l="1894" t="3422" r="1951" b="3571"/>
          <a:stretch/>
        </p:blipFill>
        <p:spPr>
          <a:xfrm>
            <a:off x="1196725" y="1339938"/>
            <a:ext cx="2757627" cy="1667101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1" name="Google Shape;14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4975" y="1610297"/>
            <a:ext cx="4058875" cy="112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2" descr="Shap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3997" cy="1201311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2"/>
          <p:cNvSpPr txBox="1"/>
          <p:nvPr/>
        </p:nvSpPr>
        <p:spPr>
          <a:xfrm>
            <a:off x="230819" y="567638"/>
            <a:ext cx="7036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Questions?</a:t>
            </a:r>
            <a:endParaRPr/>
          </a:p>
        </p:txBody>
      </p:sp>
      <p:pic>
        <p:nvPicPr>
          <p:cNvPr id="148" name="Google Shape;148;p22" descr="The NOAA Gulfstream IV &lt;em&gt;leaves &lt;/em&gt;Paine Field in Everett for Friday’s eight-hour flight to study atmospheric rivers. Instrument packages to be dropped from high altitude would transmit readings of temperature, wind speed and direction, humidity and air pressures.  (Mike Siegel/The Seattle Times)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9426" y="1483768"/>
            <a:ext cx="7400401" cy="4718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ab31d3-b8fd-4f92-89f3-03c1fb50a733">
      <Terms xmlns="http://schemas.microsoft.com/office/infopath/2007/PartnerControls"/>
    </lcf76f155ced4ddcb4097134ff3c332f>
    <TaxCatchAll xmlns="594dbb9d-4ee2-4cc0-bb5b-217b547981ad" xsi:nil="true"/>
  </documentManagement>
</p:properties>
</file>

<file path=customXml/itemProps1.xml><?xml version="1.0" encoding="utf-8"?>
<ds:datastoreItem xmlns:ds="http://schemas.openxmlformats.org/officeDocument/2006/customXml" ds:itemID="{3DB130C8-90F9-476E-BD07-986A4DEDE3B9}"/>
</file>

<file path=customXml/itemProps2.xml><?xml version="1.0" encoding="utf-8"?>
<ds:datastoreItem xmlns:ds="http://schemas.openxmlformats.org/officeDocument/2006/customXml" ds:itemID="{0AB7774A-AF13-45EF-BE97-E3EF627422F5}"/>
</file>

<file path=customXml/itemProps3.xml><?xml version="1.0" encoding="utf-8"?>
<ds:datastoreItem xmlns:ds="http://schemas.openxmlformats.org/officeDocument/2006/customXml" ds:itemID="{5357037A-712C-4235-924E-2FF543EC846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</Words>
  <Application>Microsoft Office PowerPoint</Application>
  <PresentationFormat>On-screen Show (4:3)</PresentationFormat>
  <Paragraphs>57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Avenir</vt:lpstr>
      <vt:lpstr>Arial Black</vt:lpstr>
      <vt:lpstr>Arial</vt:lpstr>
      <vt:lpstr>Calibri</vt:lpstr>
      <vt:lpstr>Arial Narrow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Looking Forward - G550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Carrington Conerly</dc:creator>
  <cp:lastModifiedBy>Carrington Conerly</cp:lastModifiedBy>
  <cp:revision>1</cp:revision>
  <dcterms:modified xsi:type="dcterms:W3CDTF">2025-08-04T15:37:52Z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0x0101005A3D0FA3C9C8B840BD4719EDB774EA3E</vt:lpwstr>
  </property>
</Properties>
</file>